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theme/theme7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7" r:id="rId1"/>
    <p:sldMasterId id="2147483800" r:id="rId2"/>
    <p:sldMasterId id="2147483788" r:id="rId3"/>
    <p:sldMasterId id="2147483776" r:id="rId4"/>
    <p:sldMasterId id="2147483752" r:id="rId5"/>
    <p:sldMasterId id="2147483764" r:id="rId6"/>
  </p:sldMasterIdLst>
  <p:notesMasterIdLst>
    <p:notesMasterId r:id="rId30"/>
  </p:notesMasterIdLst>
  <p:sldIdLst>
    <p:sldId id="282" r:id="rId7"/>
    <p:sldId id="292" r:id="rId8"/>
    <p:sldId id="293" r:id="rId9"/>
    <p:sldId id="294" r:id="rId10"/>
    <p:sldId id="295" r:id="rId11"/>
    <p:sldId id="296" r:id="rId12"/>
    <p:sldId id="297" r:id="rId13"/>
    <p:sldId id="298" r:id="rId14"/>
    <p:sldId id="299" r:id="rId15"/>
    <p:sldId id="300" r:id="rId16"/>
    <p:sldId id="301" r:id="rId17"/>
    <p:sldId id="302" r:id="rId18"/>
    <p:sldId id="303" r:id="rId19"/>
    <p:sldId id="304" r:id="rId20"/>
    <p:sldId id="305" r:id="rId21"/>
    <p:sldId id="306" r:id="rId22"/>
    <p:sldId id="307" r:id="rId23"/>
    <p:sldId id="308" r:id="rId24"/>
    <p:sldId id="309" r:id="rId25"/>
    <p:sldId id="310" r:id="rId26"/>
    <p:sldId id="311" r:id="rId27"/>
    <p:sldId id="312" r:id="rId28"/>
    <p:sldId id="313" r:id="rId29"/>
  </p:sldIdLst>
  <p:sldSz cx="9906000" cy="6858000" type="A4"/>
  <p:notesSz cx="7099300" cy="10234613"/>
  <p:defaultTextStyle>
    <a:defPPr>
      <a:defRPr lang="en-GB"/>
    </a:defPPr>
    <a:lvl1pPr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1pPr>
    <a:lvl2pPr marL="457200"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2pPr>
    <a:lvl3pPr marL="914400"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3pPr>
    <a:lvl4pPr marL="1371600"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4pPr>
    <a:lvl5pPr marL="1828800"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5pPr>
    <a:lvl6pPr marL="2286000" algn="l" defTabSz="914400" rtl="0" eaLnBrk="1" latinLnBrk="0" hangingPunct="1"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6pPr>
    <a:lvl7pPr marL="2743200" algn="l" defTabSz="914400" rtl="0" eaLnBrk="1" latinLnBrk="0" hangingPunct="1"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7pPr>
    <a:lvl8pPr marL="3200400" algn="l" defTabSz="914400" rtl="0" eaLnBrk="1" latinLnBrk="0" hangingPunct="1"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8pPr>
    <a:lvl9pPr marL="3657600" algn="l" defTabSz="914400" rtl="0" eaLnBrk="1" latinLnBrk="0" hangingPunct="1"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3474">
          <p15:clr>
            <a:srgbClr val="A4A3A4"/>
          </p15:clr>
        </p15:guide>
        <p15:guide id="2" orient="horz" pos="4100">
          <p15:clr>
            <a:srgbClr val="A4A3A4"/>
          </p15:clr>
        </p15:guide>
        <p15:guide id="3" orient="horz" pos="4225">
          <p15:clr>
            <a:srgbClr val="A4A3A4"/>
          </p15:clr>
        </p15:guide>
        <p15:guide id="4" orient="horz" pos="3805">
          <p15:clr>
            <a:srgbClr val="A4A3A4"/>
          </p15:clr>
        </p15:guide>
        <p15:guide id="5" orient="horz" pos="1356">
          <p15:clr>
            <a:srgbClr val="A4A3A4"/>
          </p15:clr>
        </p15:guide>
        <p15:guide id="6" pos="264">
          <p15:clr>
            <a:srgbClr val="A4A3A4"/>
          </p15:clr>
        </p15:guide>
        <p15:guide id="7" pos="4247">
          <p15:clr>
            <a:srgbClr val="A4A3A4"/>
          </p15:clr>
        </p15:guide>
        <p15:guide id="8" pos="2897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223">
          <p15:clr>
            <a:srgbClr val="A4A3A4"/>
          </p15:clr>
        </p15:guide>
        <p15:guide id="2" pos="2236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64395"/>
    <a:srgbClr val="008B60"/>
    <a:srgbClr val="4A56A0"/>
    <a:srgbClr val="5E69AA"/>
    <a:srgbClr val="727BB5"/>
    <a:srgbClr val="AFB4D5"/>
    <a:srgbClr val="9AA1CA"/>
    <a:srgbClr val="ED6B0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421" autoAdjust="0"/>
    <p:restoredTop sz="94385" autoAdjust="0"/>
  </p:normalViewPr>
  <p:slideViewPr>
    <p:cSldViewPr>
      <p:cViewPr varScale="1">
        <p:scale>
          <a:sx n="96" d="100"/>
          <a:sy n="96" d="100"/>
        </p:scale>
        <p:origin x="78" y="282"/>
      </p:cViewPr>
      <p:guideLst>
        <p:guide orient="horz" pos="3474"/>
        <p:guide orient="horz" pos="4100"/>
        <p:guide orient="horz" pos="4225"/>
        <p:guide orient="horz" pos="3805"/>
        <p:guide orient="horz" pos="1356"/>
        <p:guide pos="264"/>
        <p:guide pos="4247"/>
        <p:guide pos="289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71" d="100"/>
          <a:sy n="71" d="100"/>
        </p:scale>
        <p:origin x="-2124" y="-114"/>
      </p:cViewPr>
      <p:guideLst>
        <p:guide orient="horz" pos="3223"/>
        <p:guide pos="2236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slide" Target="slides/slide7.xml"/><Relationship Id="rId18" Type="http://schemas.openxmlformats.org/officeDocument/2006/relationships/slide" Target="slides/slide12.xml"/><Relationship Id="rId26" Type="http://schemas.openxmlformats.org/officeDocument/2006/relationships/slide" Target="slides/slide20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15.xml"/><Relationship Id="rId34" Type="http://schemas.openxmlformats.org/officeDocument/2006/relationships/tableStyles" Target="tableStyles.xml"/><Relationship Id="rId7" Type="http://schemas.openxmlformats.org/officeDocument/2006/relationships/slide" Target="slides/slide1.xml"/><Relationship Id="rId12" Type="http://schemas.openxmlformats.org/officeDocument/2006/relationships/slide" Target="slides/slide6.xml"/><Relationship Id="rId17" Type="http://schemas.openxmlformats.org/officeDocument/2006/relationships/slide" Target="slides/slide11.xml"/><Relationship Id="rId25" Type="http://schemas.openxmlformats.org/officeDocument/2006/relationships/slide" Target="slides/slide19.xml"/><Relationship Id="rId33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0.xml"/><Relationship Id="rId20" Type="http://schemas.openxmlformats.org/officeDocument/2006/relationships/slide" Target="slides/slide14.xml"/><Relationship Id="rId29" Type="http://schemas.openxmlformats.org/officeDocument/2006/relationships/slide" Target="slides/slide23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5.xml"/><Relationship Id="rId24" Type="http://schemas.openxmlformats.org/officeDocument/2006/relationships/slide" Target="slides/slide18.xml"/><Relationship Id="rId32" Type="http://schemas.openxmlformats.org/officeDocument/2006/relationships/viewProps" Target="viewProps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9.xml"/><Relationship Id="rId23" Type="http://schemas.openxmlformats.org/officeDocument/2006/relationships/slide" Target="slides/slide17.xml"/><Relationship Id="rId28" Type="http://schemas.openxmlformats.org/officeDocument/2006/relationships/slide" Target="slides/slide22.xml"/><Relationship Id="rId10" Type="http://schemas.openxmlformats.org/officeDocument/2006/relationships/slide" Target="slides/slide4.xml"/><Relationship Id="rId19" Type="http://schemas.openxmlformats.org/officeDocument/2006/relationships/slide" Target="slides/slide13.xml"/><Relationship Id="rId31" Type="http://schemas.openxmlformats.org/officeDocument/2006/relationships/presProps" Target="presProps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3.xml"/><Relationship Id="rId14" Type="http://schemas.openxmlformats.org/officeDocument/2006/relationships/slide" Target="slides/slide8.xml"/><Relationship Id="rId22" Type="http://schemas.openxmlformats.org/officeDocument/2006/relationships/slide" Target="slides/slide16.xml"/><Relationship Id="rId27" Type="http://schemas.openxmlformats.org/officeDocument/2006/relationships/slide" Target="slides/slide21.xml"/><Relationship Id="rId30" Type="http://schemas.openxmlformats.org/officeDocument/2006/relationships/notesMaster" Target="notesMasters/notesMaster1.xml"/></Relationships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7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12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t" anchorCtr="0" compatLnSpc="1">
            <a:prstTxWarp prst="textNoShape">
              <a:avLst/>
            </a:prstTxWarp>
          </a:bodyPr>
          <a:lstStyle>
            <a:lvl1pPr defTabSz="947738">
              <a:spcBef>
                <a:spcPct val="0"/>
              </a:spcBef>
              <a:defRPr sz="1200" smtClean="0"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021138" y="0"/>
            <a:ext cx="3076575" cy="512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t" anchorCtr="0" compatLnSpc="1">
            <a:prstTxWarp prst="textNoShape">
              <a:avLst/>
            </a:prstTxWarp>
          </a:bodyPr>
          <a:lstStyle>
            <a:lvl1pPr algn="r" defTabSz="947738">
              <a:spcBef>
                <a:spcPct val="0"/>
              </a:spcBef>
              <a:defRPr sz="1200" smtClean="0"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776288" y="765175"/>
            <a:ext cx="5546725" cy="38401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9613" y="4862513"/>
            <a:ext cx="5680075" cy="4606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720263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b" anchorCtr="0" compatLnSpc="1">
            <a:prstTxWarp prst="textNoShape">
              <a:avLst/>
            </a:prstTxWarp>
          </a:bodyPr>
          <a:lstStyle>
            <a:lvl1pPr defTabSz="947738">
              <a:spcBef>
                <a:spcPct val="0"/>
              </a:spcBef>
              <a:defRPr sz="1200" smtClean="0"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1138" y="9720263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b" anchorCtr="0" compatLnSpc="1">
            <a:prstTxWarp prst="textNoShape">
              <a:avLst/>
            </a:prstTxWarp>
          </a:bodyPr>
          <a:lstStyle>
            <a:lvl1pPr algn="r" defTabSz="947738">
              <a:spcBef>
                <a:spcPct val="0"/>
              </a:spcBef>
              <a:defRPr sz="1200" smtClean="0">
                <a:latin typeface="Arial" charset="0"/>
              </a:defRPr>
            </a:lvl1pPr>
          </a:lstStyle>
          <a:p>
            <a:pPr>
              <a:defRPr/>
            </a:pPr>
            <a:fld id="{4225F359-4326-460E-BF65-467622655FB8}" type="slidenum">
              <a:rPr lang="en-GB"/>
              <a:pPr>
                <a:defRPr/>
              </a:pPr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06826593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1.xml"/><Relationship Id="rId3" Type="http://schemas.openxmlformats.org/officeDocument/2006/relationships/slideLayout" Target="../slideLayouts/slideLayout36.xml"/><Relationship Id="rId7" Type="http://schemas.openxmlformats.org/officeDocument/2006/relationships/slideLayout" Target="../slideLayouts/slideLayout40.xml"/><Relationship Id="rId12" Type="http://schemas.openxmlformats.org/officeDocument/2006/relationships/theme" Target="../theme/theme4.xml"/><Relationship Id="rId2" Type="http://schemas.openxmlformats.org/officeDocument/2006/relationships/slideLayout" Target="../slideLayouts/slideLayout35.xml"/><Relationship Id="rId1" Type="http://schemas.openxmlformats.org/officeDocument/2006/relationships/slideLayout" Target="../slideLayouts/slideLayout34.xml"/><Relationship Id="rId6" Type="http://schemas.openxmlformats.org/officeDocument/2006/relationships/slideLayout" Target="../slideLayouts/slideLayout39.xml"/><Relationship Id="rId11" Type="http://schemas.openxmlformats.org/officeDocument/2006/relationships/slideLayout" Target="../slideLayouts/slideLayout44.xml"/><Relationship Id="rId5" Type="http://schemas.openxmlformats.org/officeDocument/2006/relationships/slideLayout" Target="../slideLayouts/slideLayout38.xml"/><Relationship Id="rId10" Type="http://schemas.openxmlformats.org/officeDocument/2006/relationships/slideLayout" Target="../slideLayouts/slideLayout43.xml"/><Relationship Id="rId4" Type="http://schemas.openxmlformats.org/officeDocument/2006/relationships/slideLayout" Target="../slideLayouts/slideLayout37.xml"/><Relationship Id="rId9" Type="http://schemas.openxmlformats.org/officeDocument/2006/relationships/slideLayout" Target="../slideLayouts/slideLayout42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2.xml"/><Relationship Id="rId3" Type="http://schemas.openxmlformats.org/officeDocument/2006/relationships/slideLayout" Target="../slideLayouts/slideLayout47.xml"/><Relationship Id="rId7" Type="http://schemas.openxmlformats.org/officeDocument/2006/relationships/slideLayout" Target="../slideLayouts/slideLayout51.xml"/><Relationship Id="rId12" Type="http://schemas.openxmlformats.org/officeDocument/2006/relationships/theme" Target="../theme/theme5.xml"/><Relationship Id="rId2" Type="http://schemas.openxmlformats.org/officeDocument/2006/relationships/slideLayout" Target="../slideLayouts/slideLayout46.xml"/><Relationship Id="rId1" Type="http://schemas.openxmlformats.org/officeDocument/2006/relationships/slideLayout" Target="../slideLayouts/slideLayout45.xml"/><Relationship Id="rId6" Type="http://schemas.openxmlformats.org/officeDocument/2006/relationships/slideLayout" Target="../slideLayouts/slideLayout50.xml"/><Relationship Id="rId11" Type="http://schemas.openxmlformats.org/officeDocument/2006/relationships/slideLayout" Target="../slideLayouts/slideLayout55.xml"/><Relationship Id="rId5" Type="http://schemas.openxmlformats.org/officeDocument/2006/relationships/slideLayout" Target="../slideLayouts/slideLayout49.xml"/><Relationship Id="rId10" Type="http://schemas.openxmlformats.org/officeDocument/2006/relationships/slideLayout" Target="../slideLayouts/slideLayout54.xml"/><Relationship Id="rId4" Type="http://schemas.openxmlformats.org/officeDocument/2006/relationships/slideLayout" Target="../slideLayouts/slideLayout48.xml"/><Relationship Id="rId9" Type="http://schemas.openxmlformats.org/officeDocument/2006/relationships/slideLayout" Target="../slideLayouts/slideLayout53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3.xml"/><Relationship Id="rId3" Type="http://schemas.openxmlformats.org/officeDocument/2006/relationships/slideLayout" Target="../slideLayouts/slideLayout58.xml"/><Relationship Id="rId7" Type="http://schemas.openxmlformats.org/officeDocument/2006/relationships/slideLayout" Target="../slideLayouts/slideLayout6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57.xml"/><Relationship Id="rId1" Type="http://schemas.openxmlformats.org/officeDocument/2006/relationships/slideLayout" Target="../slideLayouts/slideLayout56.xml"/><Relationship Id="rId6" Type="http://schemas.openxmlformats.org/officeDocument/2006/relationships/slideLayout" Target="../slideLayouts/slideLayout61.xml"/><Relationship Id="rId11" Type="http://schemas.openxmlformats.org/officeDocument/2006/relationships/slideLayout" Target="../slideLayouts/slideLayout66.xml"/><Relationship Id="rId5" Type="http://schemas.openxmlformats.org/officeDocument/2006/relationships/slideLayout" Target="../slideLayouts/slideLayout60.xml"/><Relationship Id="rId10" Type="http://schemas.openxmlformats.org/officeDocument/2006/relationships/slideLayout" Target="../slideLayouts/slideLayout65.xml"/><Relationship Id="rId4" Type="http://schemas.openxmlformats.org/officeDocument/2006/relationships/slideLayout" Target="../slideLayouts/slideLayout59.xml"/><Relationship Id="rId9" Type="http://schemas.openxmlformats.org/officeDocument/2006/relationships/slideLayout" Target="../slideLayouts/slideLayout6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474" name="Rectangle 2"/>
          <p:cNvSpPr>
            <a:spLocks noChangeArrowheads="1"/>
          </p:cNvSpPr>
          <p:nvPr/>
        </p:nvSpPr>
        <p:spPr bwMode="gray">
          <a:xfrm>
            <a:off x="0" y="6397625"/>
            <a:ext cx="9907588" cy="457200"/>
          </a:xfrm>
          <a:prstGeom prst="rect">
            <a:avLst/>
          </a:prstGeom>
          <a:solidFill>
            <a:schemeClr val="accent1"/>
          </a:solidFill>
          <a:ln w="9525" algn="ctr">
            <a:noFill/>
            <a:miter lim="800000"/>
            <a:headEnd/>
            <a:tailEnd/>
          </a:ln>
          <a:effectLst/>
        </p:spPr>
        <p:txBody>
          <a:bodyPr wrap="none" lIns="0" tIns="0" rIns="0" bIns="0" anchor="ctr"/>
          <a:lstStyle/>
          <a:p>
            <a:pPr>
              <a:defRPr/>
            </a:pPr>
            <a:endParaRPr lang="en-US" dirty="0"/>
          </a:p>
        </p:txBody>
      </p:sp>
      <p:pic>
        <p:nvPicPr>
          <p:cNvPr id="1027" name="Picture 16" descr="Pearson_Bound_White"/>
          <p:cNvPicPr>
            <a:picLocks noChangeAspect="1" noChangeArrowheads="1"/>
          </p:cNvPicPr>
          <p:nvPr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8247063" y="6356350"/>
            <a:ext cx="1655762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" name="Text Box 25"/>
          <p:cNvSpPr txBox="1">
            <a:spLocks noChangeArrowheads="1"/>
          </p:cNvSpPr>
          <p:nvPr userDrawn="1"/>
        </p:nvSpPr>
        <p:spPr bwMode="auto">
          <a:xfrm>
            <a:off x="1588" y="6400800"/>
            <a:ext cx="57896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0"/>
              </a:spcBef>
              <a:defRPr/>
            </a:pPr>
            <a:r>
              <a:rPr lang="en-US" sz="1200" dirty="0" smtClean="0">
                <a:solidFill>
                  <a:schemeClr val="bg1"/>
                </a:solidFill>
                <a:latin typeface="Tahoma" pitchFamily="64" charset="0"/>
              </a:rPr>
              <a:t>Lever-Duffy and McDonald,</a:t>
            </a:r>
            <a:r>
              <a:rPr lang="en-US" sz="1200" baseline="0" dirty="0" smtClean="0">
                <a:solidFill>
                  <a:schemeClr val="bg1"/>
                </a:solidFill>
                <a:latin typeface="Tahoma" pitchFamily="64" charset="0"/>
              </a:rPr>
              <a:t> Teaching and Learning with Technology, 5</a:t>
            </a:r>
            <a:r>
              <a:rPr lang="en-US" sz="1200" baseline="30000" dirty="0" smtClean="0">
                <a:solidFill>
                  <a:schemeClr val="bg1"/>
                </a:solidFill>
                <a:latin typeface="Tahoma" pitchFamily="64" charset="0"/>
              </a:rPr>
              <a:t>th</a:t>
            </a:r>
            <a:r>
              <a:rPr lang="en-US" sz="1200" baseline="0" dirty="0" smtClean="0">
                <a:solidFill>
                  <a:schemeClr val="bg1"/>
                </a:solidFill>
                <a:latin typeface="Tahoma" pitchFamily="64" charset="0"/>
              </a:rPr>
              <a:t> Edition</a:t>
            </a:r>
            <a:endParaRPr lang="en-US" sz="1200" dirty="0">
              <a:solidFill>
                <a:schemeClr val="bg1"/>
              </a:solidFill>
              <a:latin typeface="Tahoma" pitchFamily="64" charset="0"/>
            </a:endParaRPr>
          </a:p>
          <a:p>
            <a:pPr>
              <a:spcBef>
                <a:spcPct val="0"/>
              </a:spcBef>
              <a:defRPr/>
            </a:pPr>
            <a:r>
              <a:rPr lang="en-US" sz="1200" dirty="0">
                <a:solidFill>
                  <a:schemeClr val="bg1"/>
                </a:solidFill>
                <a:latin typeface="Tahoma" pitchFamily="64" charset="0"/>
              </a:rPr>
              <a:t>© </a:t>
            </a:r>
            <a:r>
              <a:rPr lang="en-US" sz="1200" dirty="0" smtClean="0">
                <a:solidFill>
                  <a:schemeClr val="bg1"/>
                </a:solidFill>
                <a:latin typeface="Tahoma" pitchFamily="64" charset="0"/>
              </a:rPr>
              <a:t>2015 </a:t>
            </a:r>
            <a:r>
              <a:rPr lang="en-US" sz="1200" dirty="0">
                <a:solidFill>
                  <a:schemeClr val="bg1"/>
                </a:solidFill>
                <a:latin typeface="Tahoma" pitchFamily="64" charset="0"/>
              </a:rPr>
              <a:t>Pearson Education, Inc. All rights reserved.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</p:sldLayoutIdLst>
  <p:txStyles>
    <p:titleStyle>
      <a:lvl1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2pPr>
      <a:lvl3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3pPr>
      <a:lvl4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4pPr>
      <a:lvl5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5pPr>
      <a:lvl6pPr marL="457200" algn="l" rtl="0" fontAlgn="base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6pPr>
      <a:lvl7pPr marL="914400" algn="l" rtl="0" fontAlgn="base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7pPr>
      <a:lvl8pPr marL="1371600" algn="l" rtl="0" fontAlgn="base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8pPr>
      <a:lvl9pPr marL="1828800" algn="l" rtl="0" fontAlgn="base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9pPr>
    </p:titleStyle>
    <p:bodyStyle>
      <a:lvl1pPr algn="l" rtl="0" eaLnBrk="0" fontAlgn="base" hangingPunct="0">
        <a:spcBef>
          <a:spcPct val="0"/>
        </a:spcBef>
        <a:spcAft>
          <a:spcPct val="0"/>
        </a:spcAft>
        <a:buSzPct val="80000"/>
        <a:buFont typeface="Verdana" pitchFamily="64" charset="0"/>
        <a:defRPr sz="2400" b="1">
          <a:solidFill>
            <a:schemeClr val="tx2"/>
          </a:solidFill>
          <a:latin typeface="+mn-lt"/>
          <a:ea typeface="+mn-ea"/>
          <a:cs typeface="+mn-cs"/>
        </a:defRPr>
      </a:lvl1pPr>
      <a:lvl2pPr marL="3175" indent="-1588" algn="l" rtl="0" eaLnBrk="0" fontAlgn="base" hangingPunct="0">
        <a:spcBef>
          <a:spcPct val="0"/>
        </a:spcBef>
        <a:spcAft>
          <a:spcPct val="0"/>
        </a:spcAft>
        <a:buSzPct val="80000"/>
        <a:buFont typeface="Verdana" pitchFamily="64" charset="0"/>
        <a:defRPr sz="2400">
          <a:solidFill>
            <a:schemeClr val="tx1"/>
          </a:solidFill>
          <a:latin typeface="+mn-lt"/>
          <a:cs typeface="+mn-cs"/>
        </a:defRPr>
      </a:lvl2pPr>
      <a:lvl3pPr marL="879475" indent="-165100" algn="l" rtl="0" eaLnBrk="0" fontAlgn="base" hangingPunct="0">
        <a:spcBef>
          <a:spcPct val="0"/>
        </a:spcBef>
        <a:spcAft>
          <a:spcPct val="0"/>
        </a:spcAft>
        <a:buSzPct val="80000"/>
        <a:buFont typeface="Arial" charset="0"/>
        <a:buChar char="–"/>
        <a:defRPr sz="2400">
          <a:solidFill>
            <a:schemeClr val="tx1"/>
          </a:solidFill>
          <a:latin typeface="+mn-lt"/>
          <a:cs typeface="+mn-cs"/>
        </a:defRPr>
      </a:lvl3pPr>
      <a:lvl4pPr marL="1243013" indent="-184150" algn="l" rtl="0" eaLnBrk="0" fontAlgn="base" hangingPunct="0">
        <a:spcBef>
          <a:spcPct val="0"/>
        </a:spcBef>
        <a:spcAft>
          <a:spcPct val="0"/>
        </a:spcAft>
        <a:buSzPct val="80000"/>
        <a:buFont typeface="Arial" charset="0"/>
        <a:buChar char="○"/>
        <a:defRPr sz="24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01" r:id="rId1"/>
    <p:sldLayoutId id="2147483802" r:id="rId2"/>
    <p:sldLayoutId id="2147483803" r:id="rId3"/>
    <p:sldLayoutId id="2147483804" r:id="rId4"/>
    <p:sldLayoutId id="2147483805" r:id="rId5"/>
    <p:sldLayoutId id="2147483806" r:id="rId6"/>
    <p:sldLayoutId id="2147483807" r:id="rId7"/>
    <p:sldLayoutId id="2147483808" r:id="rId8"/>
    <p:sldLayoutId id="2147483809" r:id="rId9"/>
    <p:sldLayoutId id="2147483810" r:id="rId10"/>
    <p:sldLayoutId id="214748381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9" r:id="rId1"/>
    <p:sldLayoutId id="2147483790" r:id="rId2"/>
    <p:sldLayoutId id="2147483791" r:id="rId3"/>
    <p:sldLayoutId id="2147483792" r:id="rId4"/>
    <p:sldLayoutId id="2147483793" r:id="rId5"/>
    <p:sldLayoutId id="2147483794" r:id="rId6"/>
    <p:sldLayoutId id="2147483795" r:id="rId7"/>
    <p:sldLayoutId id="2147483796" r:id="rId8"/>
    <p:sldLayoutId id="2147483797" r:id="rId9"/>
    <p:sldLayoutId id="2147483798" r:id="rId10"/>
    <p:sldLayoutId id="214748379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77" r:id="rId1"/>
    <p:sldLayoutId id="2147483778" r:id="rId2"/>
    <p:sldLayoutId id="2147483779" r:id="rId3"/>
    <p:sldLayoutId id="2147483780" r:id="rId4"/>
    <p:sldLayoutId id="2147483781" r:id="rId5"/>
    <p:sldLayoutId id="2147483782" r:id="rId6"/>
    <p:sldLayoutId id="2147483783" r:id="rId7"/>
    <p:sldLayoutId id="2147483784" r:id="rId8"/>
    <p:sldLayoutId id="2147483785" r:id="rId9"/>
    <p:sldLayoutId id="2147483786" r:id="rId10"/>
    <p:sldLayoutId id="2147483787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3" r:id="rId1"/>
    <p:sldLayoutId id="2147483754" r:id="rId2"/>
    <p:sldLayoutId id="2147483755" r:id="rId3"/>
    <p:sldLayoutId id="2147483756" r:id="rId4"/>
    <p:sldLayoutId id="2147483757" r:id="rId5"/>
    <p:sldLayoutId id="2147483758" r:id="rId6"/>
    <p:sldLayoutId id="2147483759" r:id="rId7"/>
    <p:sldLayoutId id="2147483760" r:id="rId8"/>
    <p:sldLayoutId id="2147483761" r:id="rId9"/>
    <p:sldLayoutId id="2147483762" r:id="rId10"/>
    <p:sldLayoutId id="214748376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5" r:id="rId1"/>
    <p:sldLayoutId id="2147483766" r:id="rId2"/>
    <p:sldLayoutId id="2147483767" r:id="rId3"/>
    <p:sldLayoutId id="2147483768" r:id="rId4"/>
    <p:sldLayoutId id="2147483769" r:id="rId5"/>
    <p:sldLayoutId id="2147483770" r:id="rId6"/>
    <p:sldLayoutId id="2147483771" r:id="rId7"/>
    <p:sldLayoutId id="2147483772" r:id="rId8"/>
    <p:sldLayoutId id="2147483773" r:id="rId9"/>
    <p:sldLayoutId id="2147483774" r:id="rId10"/>
    <p:sldLayoutId id="214748377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smtClean="0"/>
              <a:t>Teaching and Learning</a:t>
            </a:r>
            <a:br>
              <a:rPr lang="en-US" dirty="0" smtClean="0"/>
            </a:br>
            <a:r>
              <a:rPr lang="en-US" dirty="0" smtClean="0"/>
              <a:t>with Technology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Chapter 11</a:t>
            </a:r>
          </a:p>
          <a:p>
            <a:r>
              <a:rPr lang="en-US" dirty="0" smtClean="0"/>
              <a:t>Technology in Schools:</a:t>
            </a:r>
          </a:p>
          <a:p>
            <a:r>
              <a:rPr lang="en-US" dirty="0" smtClean="0"/>
              <a:t>Implementation Issues</a:t>
            </a:r>
            <a:endParaRPr lang="en-US" dirty="0"/>
          </a:p>
        </p:txBody>
      </p:sp>
      <p:pic>
        <p:nvPicPr>
          <p:cNvPr id="1026" name="Picture 2" descr="Current Cover Image: http://hepm-highered.pearsoned.com/mdb/covers/0/0133783030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04800" y="228600"/>
            <a:ext cx="1076325" cy="13716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11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 smtClean="0"/>
              <a:t>Technology in Schools:  </a:t>
            </a:r>
            <a:br>
              <a:rPr lang="en-US" sz="3000" dirty="0" smtClean="0"/>
            </a:br>
            <a:r>
              <a:rPr lang="en-US" sz="3000" dirty="0" smtClean="0"/>
              <a:t>Implementation Issues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752600"/>
            <a:ext cx="8915400" cy="4373563"/>
          </a:xfrm>
          <a:solidFill>
            <a:schemeClr val="accent6">
              <a:lumMod val="20000"/>
              <a:lumOff val="80000"/>
            </a:schemeClr>
          </a:solidFill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Legal Issues-Student Privacy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Privacy protection also includes protecting student files and records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Student records stored in hard copy or electronically must be protected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Protect your login and password as it may access restricted records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Store student files on individual flash drives for their use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Set up unique user accounts on stand alone computers</a:t>
            </a:r>
          </a:p>
          <a:p>
            <a:pPr marL="342900" lvl="1" indent="-342900">
              <a:spcBef>
                <a:spcPts val="0"/>
              </a:spcBef>
              <a:tabLst>
                <a:tab pos="288925" algn="l"/>
                <a:tab pos="8175625" algn="l"/>
              </a:tabLst>
            </a:pPr>
            <a:endParaRPr lang="en-US" sz="2200" dirty="0" smtClean="0"/>
          </a:p>
          <a:p>
            <a:pPr marL="342900" lvl="1" indent="-342900">
              <a:spcBef>
                <a:spcPts val="0"/>
              </a:spcBef>
              <a:tabLst>
                <a:tab pos="288925" algn="l"/>
                <a:tab pos="8175625" algn="l"/>
              </a:tabLst>
            </a:pPr>
            <a:endParaRPr lang="en-US" sz="22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11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 smtClean="0"/>
              <a:t>Technology in Schools:  </a:t>
            </a:r>
            <a:br>
              <a:rPr lang="en-US" sz="3000" dirty="0" smtClean="0"/>
            </a:br>
            <a:r>
              <a:rPr lang="en-US" sz="3000" dirty="0" smtClean="0"/>
              <a:t>Implementation Issues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752600"/>
            <a:ext cx="8915400" cy="4373563"/>
          </a:xfrm>
          <a:solidFill>
            <a:schemeClr val="accent6">
              <a:lumMod val="20000"/>
              <a:lumOff val="80000"/>
            </a:schemeClr>
          </a:solidFill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Legal Issues-Copyright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Laws that protect the interests of those who own creative works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Teachers are responsible for copyright compliance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Copy and paste may be convenient but illegal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Better to ask for copyright holder’s permission or use non-copyrighted materials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Fair Use (Section 107) refers to allowable use by educators and students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Must meet 4 criteria to be fair use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If all criteria are not met, use may be a violation of copyright</a:t>
            </a:r>
          </a:p>
          <a:p>
            <a:pPr marL="342900" lvl="1" indent="-342900">
              <a:spcBef>
                <a:spcPts val="0"/>
              </a:spcBef>
              <a:tabLst>
                <a:tab pos="288925" algn="l"/>
                <a:tab pos="8175625" algn="l"/>
              </a:tabLst>
            </a:pPr>
            <a:endParaRPr lang="en-US" sz="2200" dirty="0" smtClean="0"/>
          </a:p>
          <a:p>
            <a:pPr marL="342900" lvl="1" indent="-342900">
              <a:spcBef>
                <a:spcPts val="0"/>
              </a:spcBef>
              <a:tabLst>
                <a:tab pos="288925" algn="l"/>
                <a:tab pos="8175625" algn="l"/>
              </a:tabLst>
            </a:pPr>
            <a:endParaRPr lang="en-US" sz="22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11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 smtClean="0"/>
              <a:t>Technology in Schools:  </a:t>
            </a:r>
            <a:br>
              <a:rPr lang="en-US" sz="3000" dirty="0" smtClean="0"/>
            </a:br>
            <a:r>
              <a:rPr lang="en-US" sz="3000" dirty="0" smtClean="0"/>
              <a:t>Implementation Issues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752600"/>
            <a:ext cx="8915400" cy="4373563"/>
          </a:xfrm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Legal Issues-Copyright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Fair use criteria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Purpose and character of use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Nature of copyrighted work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Amount and sustainability of portion used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Effect of use on potential market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Digital Millennium Copyright Act (DMCA) ensured protection of digital copyrights on the Internet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New types of media had to be included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Added new elements to fair use guidelines for electronic components </a:t>
            </a:r>
          </a:p>
          <a:p>
            <a:pPr marL="342900" lvl="1" indent="-342900">
              <a:spcBef>
                <a:spcPts val="0"/>
              </a:spcBef>
              <a:tabLst>
                <a:tab pos="288925" algn="l"/>
                <a:tab pos="8175625" algn="l"/>
              </a:tabLst>
            </a:pPr>
            <a:endParaRPr lang="en-US" sz="2200" dirty="0" smtClean="0"/>
          </a:p>
          <a:p>
            <a:pPr marL="342900" lvl="1" indent="-342900">
              <a:spcBef>
                <a:spcPts val="0"/>
              </a:spcBef>
              <a:tabLst>
                <a:tab pos="288925" algn="l"/>
                <a:tab pos="8175625" algn="l"/>
              </a:tabLst>
            </a:pPr>
            <a:endParaRPr lang="en-US" sz="22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11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 smtClean="0"/>
              <a:t>Technology in Schools:  </a:t>
            </a:r>
            <a:br>
              <a:rPr lang="en-US" sz="3000" dirty="0" smtClean="0"/>
            </a:br>
            <a:r>
              <a:rPr lang="en-US" sz="3000" dirty="0" smtClean="0"/>
              <a:t>Implementation Issues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752600"/>
            <a:ext cx="8915400" cy="4373563"/>
          </a:xfrm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Legal Issues-Copyright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Technology, Education, and Copyright Harmonization (TEACH) Act resolved inconsistencies for using materials in face-to-face vs. electronic delivery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Expands the range of works allowed and locations to which they can be sent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Use criteria more restrictive than fair use criteria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Can digitize from another format if more restrictive criteria met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11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 smtClean="0"/>
              <a:t>Technology in Schools:  </a:t>
            </a:r>
            <a:br>
              <a:rPr lang="en-US" sz="3000" dirty="0" smtClean="0"/>
            </a:br>
            <a:r>
              <a:rPr lang="en-US" sz="3000" dirty="0" smtClean="0"/>
              <a:t>Implementation Issues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752600"/>
            <a:ext cx="8915400" cy="4373563"/>
          </a:xfrm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Legal Issues-Piracy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Copying software to share or install on multiple computers when only one copy was purchased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Violates copyright and is illegal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Teachers must monitor student sharing and downloads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Install only licensed copies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Site licenses can be purchased to allow multiple copies of the same software at a defined site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Network administrators typically charged with monitoring software installed on all networked computers to check for piracy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11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 smtClean="0"/>
              <a:t>Technology in Schools:  </a:t>
            </a:r>
            <a:br>
              <a:rPr lang="en-US" sz="3000" dirty="0" smtClean="0"/>
            </a:br>
            <a:r>
              <a:rPr lang="en-US" sz="3000" dirty="0" smtClean="0"/>
              <a:t>Implementation Issues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752600"/>
            <a:ext cx="8915400" cy="4373563"/>
          </a:xfrm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Social Issues-Digital Divide and Bridges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Equity of access refers to all children having fair and equal access to technology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Digital Divide – the gap between digital have and have-nots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Households with computers at home make technology more accessible to children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Only 60% of households earning $50,000 or less have Internet access (</a:t>
            </a:r>
            <a:r>
              <a:rPr lang="en-US" sz="2000" i="1" dirty="0" smtClean="0"/>
              <a:t>Digital Nation:  Expanding Internet Usage, </a:t>
            </a:r>
            <a:r>
              <a:rPr lang="en-US" sz="2000" dirty="0" smtClean="0"/>
              <a:t>2011)</a:t>
            </a:r>
            <a:endParaRPr lang="en-US" sz="2200" dirty="0" smtClean="0"/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Diversity of earning impacts Internet access creating a digital divide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11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 smtClean="0"/>
              <a:t>Technology in Schools:  </a:t>
            </a:r>
            <a:br>
              <a:rPr lang="en-US" sz="3000" dirty="0" smtClean="0"/>
            </a:br>
            <a:r>
              <a:rPr lang="en-US" sz="3000" dirty="0" smtClean="0"/>
              <a:t>Implementation Issues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752600"/>
            <a:ext cx="8915400" cy="4373563"/>
          </a:xfrm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Social Issues-Digital Divide and Bridges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Households with computers and Internet access give their children a head start in 21</a:t>
            </a:r>
            <a:r>
              <a:rPr lang="en-US" sz="2200" baseline="30000" dirty="0" smtClean="0"/>
              <a:t>st</a:t>
            </a:r>
            <a:r>
              <a:rPr lang="en-US" sz="2200" dirty="0" smtClean="0"/>
              <a:t> century skills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Other factors that correlate with limited digital access include disabilities, lower education levels, and ethnicity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Digital Bridges are devices and programs that help bridge the digital divide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Mobile devices with Internet access are more widely dispersed among all socio-economic levels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Bring Your Own Device (BYOD) programs let students bring familiar mobile devices to use in the classroom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Emphasis on digital literacy for all in schools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11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 smtClean="0"/>
              <a:t>Technology in Schools:  </a:t>
            </a:r>
            <a:br>
              <a:rPr lang="en-US" sz="3000" dirty="0" smtClean="0"/>
            </a:br>
            <a:r>
              <a:rPr lang="en-US" sz="3000" dirty="0" smtClean="0"/>
              <a:t>Implementation Issues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752600"/>
            <a:ext cx="8915400" cy="4373563"/>
          </a:xfrm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Social Issues-Cyberbullying/Cyberstalking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Online interaction used to hurt or embarrass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Online interaction that pursues an individual with intent to intimidate -Very directed form of cyberbullying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43% of teens have experienced cyberbullying (National Crime Prevention Council)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Many online resources (e.g. USHHS </a:t>
            </a:r>
            <a:r>
              <a:rPr lang="en-US" sz="2200" i="1" dirty="0" smtClean="0"/>
              <a:t>Stop Cyberbullying </a:t>
            </a:r>
            <a:r>
              <a:rPr lang="en-US" sz="2200" dirty="0" smtClean="0"/>
              <a:t>website) are available to support teachers and students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Teachers and schools can take steps to prevent and mitigate cyberbullying via AUPs, parent education, and school programs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11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 smtClean="0"/>
              <a:t>Technology in Schools:  </a:t>
            </a:r>
            <a:br>
              <a:rPr lang="en-US" sz="3000" dirty="0" smtClean="0"/>
            </a:br>
            <a:r>
              <a:rPr lang="en-US" sz="3000" dirty="0" smtClean="0"/>
              <a:t>Implementation Issues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752600"/>
            <a:ext cx="8915400" cy="4373563"/>
          </a:xfrm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Social Issues-Sexting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Getting attention by sending text messages that include sexually suggestive text and/or images of themselves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Not only potentially damaging but may be illegal 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Illegal to view and proliferate sexual images of underage children even if done by children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May have lifelong impact – no way to delete images once online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Online interactions must be part of the socialization process in schools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11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 smtClean="0"/>
              <a:t>Technology in Schools:  </a:t>
            </a:r>
            <a:br>
              <a:rPr lang="en-US" sz="3000" dirty="0" smtClean="0"/>
            </a:br>
            <a:r>
              <a:rPr lang="en-US" sz="3000" dirty="0" smtClean="0"/>
              <a:t>Implementation Issues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752600"/>
            <a:ext cx="8915400" cy="4373563"/>
          </a:xfrm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Ethical Issues-Freedom of Speech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Not only potentially damaging but may be illegal 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Conflict when right to speak freely collides with other rights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Hate crimes and discrimination illegal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Where is the line between expressing opinion and hate?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When is censorship OK?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Schools responsibility to ensure no access to inappropriate sites in an academic setting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Digital safety is a school’s primary responsibility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11</a:t>
            </a:r>
            <a:br>
              <a:rPr lang="en-US" sz="2000" dirty="0" smtClean="0"/>
            </a:br>
            <a:r>
              <a:rPr lang="en-US" sz="3000" dirty="0" smtClean="0"/>
              <a:t>Technology in Schools:  Implementation Issues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3000" dirty="0" smtClean="0">
                <a:solidFill>
                  <a:schemeClr val="tx1"/>
                </a:solidFill>
              </a:rPr>
              <a:t>Learning Outcomes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Describe the key legal issues associated with technology integration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Determine the key social issues that educators face with regard to technology integration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Analyze the key ethical issues that educators face with regard to technology use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Identify the opportunities and challenges that educators face when addressing issues associated with technology integration</a:t>
            </a:r>
          </a:p>
          <a:p>
            <a:pPr marL="342900" lvl="0" indent="-342900">
              <a:spcBef>
                <a:spcPts val="0"/>
              </a:spcBef>
              <a:tabLst>
                <a:tab pos="174625" algn="l"/>
              </a:tabLst>
            </a:pPr>
            <a:endParaRPr lang="en-US" sz="2200" b="0" dirty="0" smtClean="0">
              <a:solidFill>
                <a:schemeClr val="tx1"/>
              </a:solidFill>
            </a:endParaRP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11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 smtClean="0"/>
              <a:t>Technology in Schools:  </a:t>
            </a:r>
            <a:br>
              <a:rPr lang="en-US" sz="3000" dirty="0" smtClean="0"/>
            </a:br>
            <a:r>
              <a:rPr lang="en-US" sz="3000" dirty="0" smtClean="0"/>
              <a:t>Implementation Issues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752600"/>
            <a:ext cx="8915400" cy="4373563"/>
          </a:xfrm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Ethical Issues-Academic Dishonesty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Student cheating aided by ease of digital sharing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Online website encourage academic dishonesty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Offer cheating services and share assignment 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Support plagiarism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Schools can use antiplagiarism software (e.g. TurnItIn) to compare work and discover cheating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Schools must enforce academic honesty policies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Teachers need to be vigilant as to illicit use of mobile devices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Districts should promote character education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11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 smtClean="0"/>
              <a:t>Technology in Schools:  </a:t>
            </a:r>
            <a:br>
              <a:rPr lang="en-US" sz="3000" dirty="0" smtClean="0"/>
            </a:br>
            <a:r>
              <a:rPr lang="en-US" sz="3000" dirty="0" smtClean="0"/>
              <a:t>Implementation Issues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752600"/>
            <a:ext cx="8915400" cy="4373563"/>
          </a:xfrm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Ethical Issues-Personal Privacy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Monitoring and recording personal activity and online behavior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Network software (e.g. NetOp) can watch activity, record interaction, and access student files while on a network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Does this violate privacy?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Is this part of ensuring digital safety in schools?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AUP defines appropriate use and students agree to abide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Students and staff can expect to be monitored and avoid inappropriate activity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11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 smtClean="0"/>
              <a:t>Technology in Schools:  </a:t>
            </a:r>
            <a:br>
              <a:rPr lang="en-US" sz="3000" dirty="0" smtClean="0"/>
            </a:br>
            <a:r>
              <a:rPr lang="en-US" sz="3000" dirty="0" smtClean="0"/>
              <a:t>Implementation Issues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752600"/>
            <a:ext cx="8915400" cy="4373563"/>
          </a:xfrm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Ethical Issues-Hacking and Malware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Malicious software designed to intrude and/or damage computer and files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Antivirus software can protect against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Hacking via firewalls to stop intrusions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Viruses that may damage hardware or files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Spyware that may record and collect your information or online activities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Schools typically implement protection via network software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Protection software may interfere with installation and use of classroom software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11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 smtClean="0"/>
              <a:t>Technology in Schools:  </a:t>
            </a:r>
            <a:br>
              <a:rPr lang="en-US" sz="3000" dirty="0" smtClean="0"/>
            </a:br>
            <a:r>
              <a:rPr lang="en-US" sz="3000" dirty="0" smtClean="0"/>
              <a:t>Implementation Issues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752600"/>
            <a:ext cx="8915400" cy="4373563"/>
          </a:xfrm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Opportunities and Challenges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Opportunity to 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Critically explore issues related to digital life with students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Explore social issues, understand legal issues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Teach students how to protect themselves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Challenges include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Ensuring issues are addressed and AUPs followed in every classroom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Staying aware of new threats as new technologies emerge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11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 smtClean="0"/>
              <a:t>Technology in Schools:  </a:t>
            </a:r>
            <a:br>
              <a:rPr lang="en-US" sz="3000" dirty="0" smtClean="0"/>
            </a:br>
            <a:r>
              <a:rPr lang="en-US" sz="3000" dirty="0" smtClean="0"/>
              <a:t>Implementation Issues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752600"/>
            <a:ext cx="8915400" cy="4373563"/>
          </a:xfrm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Implementation Issues and Concerns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To address inevitable concerns when implementing technology, schools develop </a:t>
            </a:r>
            <a:r>
              <a:rPr lang="en-US" sz="2200" b="1" dirty="0" smtClean="0"/>
              <a:t>Acceptable Use Policies (AUPs)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A school or district AUP details 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Acceptable behaviors when using technology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Appropriate use of technology 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Issues addressed via school policy include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Legal issues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Social issues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Ethical issues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Teachers have a responsibility to be aware of and enforce AUP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11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 smtClean="0"/>
              <a:t>Technology in Schools:  </a:t>
            </a:r>
            <a:br>
              <a:rPr lang="en-US" sz="3000" dirty="0" smtClean="0"/>
            </a:br>
            <a:r>
              <a:rPr lang="en-US" sz="3000" dirty="0" smtClean="0"/>
              <a:t>Implementation Issues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752600"/>
            <a:ext cx="8915400" cy="4373563"/>
          </a:xfrm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Legal Issues – Acceptable Use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Acceptable Use protects students from inappropriate information and potentially dangerous situations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Policies may include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b="1" dirty="0" smtClean="0"/>
              <a:t>Code of Ethics </a:t>
            </a:r>
            <a:r>
              <a:rPr lang="en-US" sz="2200" dirty="0" smtClean="0"/>
              <a:t>- set of written expectations and definitions of what is considered appropriate and acceptable use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Use of filtering software </a:t>
            </a:r>
            <a:r>
              <a:rPr lang="en-US" sz="2200" dirty="0" smtClean="0"/>
              <a:t>- prevent students from accessing unacceptable Internet sites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May be unreliable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Still used to meet </a:t>
            </a:r>
            <a:r>
              <a:rPr lang="en-US" sz="2200" b="1" dirty="0" smtClean="0"/>
              <a:t>Children’s Internet Protection Act (CIPA) requirements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11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 smtClean="0"/>
              <a:t>Technology in Schools:  </a:t>
            </a:r>
            <a:br>
              <a:rPr lang="en-US" sz="3000" dirty="0" smtClean="0"/>
            </a:br>
            <a:r>
              <a:rPr lang="en-US" sz="3000" dirty="0" smtClean="0"/>
              <a:t>Implementation Issues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752600"/>
            <a:ext cx="8915400" cy="4373563"/>
          </a:xfrm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Legal Issues-Acceptable Use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Other available student protections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Parental control options 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Built into operating system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Used to block websites, restrict downloads, set login time, restrict program access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endParaRPr lang="en-US" sz="22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11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 smtClean="0"/>
              <a:t>Technology in Schools:  </a:t>
            </a:r>
            <a:br>
              <a:rPr lang="en-US" sz="3000" dirty="0" smtClean="0"/>
            </a:br>
            <a:r>
              <a:rPr lang="en-US" sz="3000" dirty="0" smtClean="0"/>
              <a:t>Implementation Issues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752600"/>
            <a:ext cx="8915400" cy="4373563"/>
          </a:xfrm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Legal Issues-ADA Compliance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b="1" dirty="0" smtClean="0"/>
              <a:t>Americans with Disabilities Act (ADA) </a:t>
            </a:r>
            <a:r>
              <a:rPr lang="en-US" sz="2200" dirty="0" smtClean="0"/>
              <a:t>addresses access for persons with disabilities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Schools must ensure accessibility of electronic information for all (Section 508)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Internet based information need to be accessible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May be necessary to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Caption multimedia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Offer text alternatives for images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Include verbal time out warning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Online tools can check websites and online documents for accessibility  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endParaRPr lang="en-US" sz="22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11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 smtClean="0"/>
              <a:t>Technology in Schools:  </a:t>
            </a:r>
            <a:br>
              <a:rPr lang="en-US" sz="3000" dirty="0" smtClean="0"/>
            </a:br>
            <a:r>
              <a:rPr lang="en-US" sz="3000" dirty="0" smtClean="0"/>
              <a:t>Implementation Issues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752600"/>
            <a:ext cx="8915400" cy="4373563"/>
          </a:xfrm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Legal Issues-ADA Compliance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Classroom technology also needs to be ADA compliant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Teachers responsibility to report and seek adjustment for students with special needs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Operating systems include options for adjustment that may help improve access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Make screens easier to read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Offer audio output of screen content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Slow keyboard and mouse sensitivity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11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 smtClean="0"/>
              <a:t>Technology in Schools:  </a:t>
            </a:r>
            <a:br>
              <a:rPr lang="en-US" sz="3000" dirty="0" smtClean="0"/>
            </a:br>
            <a:r>
              <a:rPr lang="en-US" sz="3000" dirty="0" smtClean="0"/>
              <a:t>Implementation Issues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752600"/>
            <a:ext cx="8915400" cy="4373563"/>
          </a:xfrm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Legal Issues-Student Privacy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b="1" dirty="0" smtClean="0"/>
              <a:t>Schools are obligated to protect student privacy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b="1" dirty="0" smtClean="0"/>
              <a:t>Parents or guardians of minors must give permission to share information about a child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Online privacy violations include websites gathering personal student data to “register” for use of site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Legislation protects student privacy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b="1" dirty="0" smtClean="0"/>
              <a:t>Children’s Online Privacy Protection Act (COPPA)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b="1" dirty="0" smtClean="0"/>
              <a:t>Children’s Internet Protection Act (CIPA)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b="1" dirty="0" smtClean="0"/>
              <a:t>Protecting Children in the 21</a:t>
            </a:r>
            <a:r>
              <a:rPr lang="en-US" sz="2200" b="1" baseline="30000" dirty="0" smtClean="0"/>
              <a:t>st</a:t>
            </a:r>
            <a:r>
              <a:rPr lang="en-US" sz="2200" b="1" dirty="0" smtClean="0"/>
              <a:t> Century Act (Amendment to CIPA)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11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 smtClean="0"/>
              <a:t>Technology in Schools:  </a:t>
            </a:r>
            <a:br>
              <a:rPr lang="en-US" sz="3000" dirty="0" smtClean="0"/>
            </a:br>
            <a:r>
              <a:rPr lang="en-US" sz="3000" dirty="0" smtClean="0"/>
              <a:t>Implementation Issues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752600"/>
            <a:ext cx="8915400" cy="4373563"/>
          </a:xfrm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Legal Issues-Student Privacy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To protect student privacy follow district and school policies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Get parental permission in writing to share anything about a student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Avoid sharing any identity-related information about a student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Be vigilant about sharing on social media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Online resources (e.g. NetzSmartz) offer excellent internet privacy and safety tools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endParaRPr lang="en-US" sz="2200" dirty="0" smtClean="0"/>
          </a:p>
          <a:p>
            <a:pPr marL="342900" lvl="1" indent="-342900">
              <a:spcBef>
                <a:spcPts val="0"/>
              </a:spcBef>
              <a:tabLst>
                <a:tab pos="288925" algn="l"/>
                <a:tab pos="8175625" algn="l"/>
              </a:tabLst>
            </a:pPr>
            <a:endParaRPr lang="en-US" sz="22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earson_Presentation">
  <a:themeElements>
    <a:clrScheme name="Pearson_Presentation 2">
      <a:dk1>
        <a:srgbClr val="000000"/>
      </a:dk1>
      <a:lt1>
        <a:srgbClr val="FBF5EA"/>
      </a:lt1>
      <a:dk2>
        <a:srgbClr val="364395"/>
      </a:dk2>
      <a:lt2>
        <a:srgbClr val="FFFFFF"/>
      </a:lt2>
      <a:accent1>
        <a:srgbClr val="364395"/>
      </a:accent1>
      <a:accent2>
        <a:srgbClr val="5E69AA"/>
      </a:accent2>
      <a:accent3>
        <a:srgbClr val="FDF9F3"/>
      </a:accent3>
      <a:accent4>
        <a:srgbClr val="000000"/>
      </a:accent4>
      <a:accent5>
        <a:srgbClr val="AEB0C8"/>
      </a:accent5>
      <a:accent6>
        <a:srgbClr val="545E9A"/>
      </a:accent6>
      <a:hlink>
        <a:srgbClr val="727BB5"/>
      </a:hlink>
      <a:folHlink>
        <a:srgbClr val="868EBF"/>
      </a:folHlink>
    </a:clrScheme>
    <a:fontScheme name="Pearson_Presentation">
      <a:majorFont>
        <a:latin typeface="Verdana"/>
        <a:ea typeface=""/>
        <a:cs typeface="Arial"/>
      </a:majorFont>
      <a:minorFont>
        <a:latin typeface="Verdana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1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64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1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64" charset="0"/>
            <a:cs typeface="Arial" charset="0"/>
          </a:defRPr>
        </a:defPPr>
      </a:lstStyle>
    </a:lnDef>
  </a:objectDefaults>
  <a:extraClrSchemeLst>
    <a:extraClrScheme>
      <a:clrScheme name="Pearson_Presentation 1">
        <a:dk1>
          <a:srgbClr val="000000"/>
        </a:dk1>
        <a:lt1>
          <a:srgbClr val="FBF5EA"/>
        </a:lt1>
        <a:dk2>
          <a:srgbClr val="364395"/>
        </a:dk2>
        <a:lt2>
          <a:srgbClr val="FFFFFF"/>
        </a:lt2>
        <a:accent1>
          <a:srgbClr val="9D1348"/>
        </a:accent1>
        <a:accent2>
          <a:srgbClr val="008B5D"/>
        </a:accent2>
        <a:accent3>
          <a:srgbClr val="FDF9F3"/>
        </a:accent3>
        <a:accent4>
          <a:srgbClr val="000000"/>
        </a:accent4>
        <a:accent5>
          <a:srgbClr val="CCAAB1"/>
        </a:accent5>
        <a:accent6>
          <a:srgbClr val="007D53"/>
        </a:accent6>
        <a:hlink>
          <a:srgbClr val="364395"/>
        </a:hlink>
        <a:folHlink>
          <a:srgbClr val="ED6B0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earson_Presentation 2">
        <a:dk1>
          <a:srgbClr val="000000"/>
        </a:dk1>
        <a:lt1>
          <a:srgbClr val="FBF5EA"/>
        </a:lt1>
        <a:dk2>
          <a:srgbClr val="364395"/>
        </a:dk2>
        <a:lt2>
          <a:srgbClr val="FFFFFF"/>
        </a:lt2>
        <a:accent1>
          <a:srgbClr val="364395"/>
        </a:accent1>
        <a:accent2>
          <a:srgbClr val="5E69AA"/>
        </a:accent2>
        <a:accent3>
          <a:srgbClr val="FDF9F3"/>
        </a:accent3>
        <a:accent4>
          <a:srgbClr val="000000"/>
        </a:accent4>
        <a:accent5>
          <a:srgbClr val="AEB0C8"/>
        </a:accent5>
        <a:accent6>
          <a:srgbClr val="545E9A"/>
        </a:accent6>
        <a:hlink>
          <a:srgbClr val="727BB5"/>
        </a:hlink>
        <a:folHlink>
          <a:srgbClr val="868EB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4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3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2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1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7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Pearson_blue</Template>
  <TotalTime>19906</TotalTime>
  <Words>1407</Words>
  <Application>Microsoft Office PowerPoint</Application>
  <PresentationFormat>A4 Paper (210x297 mm)</PresentationFormat>
  <Paragraphs>183</Paragraphs>
  <Slides>23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6</vt:i4>
      </vt:variant>
      <vt:variant>
        <vt:lpstr>Slide Titles</vt:lpstr>
      </vt:variant>
      <vt:variant>
        <vt:i4>23</vt:i4>
      </vt:variant>
    </vt:vector>
  </HeadingPairs>
  <TitlesOfParts>
    <vt:vector size="35" baseType="lpstr">
      <vt:lpstr>Arial</vt:lpstr>
      <vt:lpstr>Calibri</vt:lpstr>
      <vt:lpstr>Courier New</vt:lpstr>
      <vt:lpstr>Tahoma</vt:lpstr>
      <vt:lpstr>Verdana</vt:lpstr>
      <vt:lpstr>Wingdings</vt:lpstr>
      <vt:lpstr>Pearson_Presentation</vt:lpstr>
      <vt:lpstr>4_Custom Design</vt:lpstr>
      <vt:lpstr>3_Custom Design</vt:lpstr>
      <vt:lpstr>2_Custom Design</vt:lpstr>
      <vt:lpstr>Custom Design</vt:lpstr>
      <vt:lpstr>1_Custom Design</vt:lpstr>
      <vt:lpstr>Teaching and Learning with Technology</vt:lpstr>
      <vt:lpstr>Chapter 11 Technology in Schools:  Implementation Issues</vt:lpstr>
      <vt:lpstr>Chapter 11 Technology in Schools:   Implementation Issues</vt:lpstr>
      <vt:lpstr>Chapter 11 Technology in Schools:   Implementation Issues</vt:lpstr>
      <vt:lpstr>Chapter 11 Technology in Schools:   Implementation Issues</vt:lpstr>
      <vt:lpstr>Chapter 11 Technology in Schools:   Implementation Issues</vt:lpstr>
      <vt:lpstr>Chapter 11 Technology in Schools:   Implementation Issues</vt:lpstr>
      <vt:lpstr>Chapter 11 Technology in Schools:   Implementation Issues</vt:lpstr>
      <vt:lpstr>Chapter 11 Technology in Schools:   Implementation Issues</vt:lpstr>
      <vt:lpstr>Chapter 11 Technology in Schools:   Implementation Issues</vt:lpstr>
      <vt:lpstr>Chapter 11 Technology in Schools:   Implementation Issues</vt:lpstr>
      <vt:lpstr>Chapter 11 Technology in Schools:   Implementation Issues</vt:lpstr>
      <vt:lpstr>Chapter 11 Technology in Schools:   Implementation Issues</vt:lpstr>
      <vt:lpstr>Chapter 11 Technology in Schools:   Implementation Issues</vt:lpstr>
      <vt:lpstr>Chapter 11 Technology in Schools:   Implementation Issues</vt:lpstr>
      <vt:lpstr>Chapter 11 Technology in Schools:   Implementation Issues</vt:lpstr>
      <vt:lpstr>Chapter 11 Technology in Schools:   Implementation Issues</vt:lpstr>
      <vt:lpstr>Chapter 11 Technology in Schools:   Implementation Issues</vt:lpstr>
      <vt:lpstr>Chapter 11 Technology in Schools:   Implementation Issues</vt:lpstr>
      <vt:lpstr>Chapter 11 Technology in Schools:   Implementation Issues</vt:lpstr>
      <vt:lpstr>Chapter 11 Technology in Schools:   Implementation Issues</vt:lpstr>
      <vt:lpstr>Chapter 11 Technology in Schools:   Implementation Issues</vt:lpstr>
      <vt:lpstr>Chapter 11 Technology in Schools:   Implementation Issues</vt:lpstr>
    </vt:vector>
  </TitlesOfParts>
  <Company>Pearson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rosimerr</dc:creator>
  <dc:description>Built by: www.mediasterling.com</dc:description>
  <cp:lastModifiedBy>Ginger McKinney</cp:lastModifiedBy>
  <cp:revision>749</cp:revision>
  <dcterms:created xsi:type="dcterms:W3CDTF">2010-11-30T15:25:05Z</dcterms:created>
  <dcterms:modified xsi:type="dcterms:W3CDTF">2015-05-01T12:26:35Z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_version">
    <vt:lpwstr>v1.0.1</vt:lpwstr>
  </property>
</Properties>
</file>

<file path=docProps/thumbnail.jpeg>
</file>